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Arial"/>
          <a:ea typeface="Arial"/>
          <a:cs typeface="Arial"/>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Arial"/>
          <a:ea typeface="Arial"/>
          <a:cs typeface="Arial"/>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CADCD9"/>
          </a:solidFill>
        </a:fill>
      </a:tcStyle>
    </a:wholeTbl>
    <a:band2H>
      <a:tcTxStyle/>
      <a:tcStyle>
        <a:tcBdr/>
        <a:fill>
          <a:solidFill>
            <a:srgbClr val="E6EEED"/>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D5DBDE"/>
          </a:solidFill>
        </a:fill>
      </a:tcStyle>
    </a:wholeTbl>
    <a:band2H>
      <a:tcTxStyle/>
      <a:tcStyle>
        <a:tcBdr/>
        <a:fill>
          <a:solidFill>
            <a:srgbClr val="EBEEEF"/>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8FFCD"/>
          </a:solidFill>
        </a:fill>
      </a:tcStyle>
    </a:wholeTbl>
    <a:band2H>
      <a:tcTxStyle/>
      <a:tcStyle>
        <a:tcBdr/>
        <a:fill>
          <a:solidFill>
            <a:srgbClr val="FCFFE8"/>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212121"/>
          </a:solidFill>
        </a:fill>
      </a:tcStyle>
    </a:band2H>
    <a:firstCol>
      <a:tcTxStyle b="on" i="off">
        <a:font>
          <a:latin typeface="Arial"/>
          <a:ea typeface="Arial"/>
          <a:cs typeface="Arial"/>
        </a:font>
        <a:srgbClr val="21212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212121"/>
          </a:solidFill>
        </a:fill>
      </a:tcStyle>
    </a:lastRow>
    <a:firstRow>
      <a:tcTxStyle b="on" i="off">
        <a:font>
          <a:latin typeface="Arial"/>
          <a:ea typeface="Arial"/>
          <a:cs typeface="Arial"/>
        </a:font>
        <a:srgbClr val="212121"/>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Col>
    <a:la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38100" cap="flat">
              <a:solidFill>
                <a:srgbClr val="212121"/>
              </a:solidFill>
              <a:prstDash val="solid"/>
              <a:round/>
            </a:ln>
          </a:top>
          <a:bottom>
            <a:ln w="127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lastRow>
    <a:firstRow>
      <a:tcTxStyle b="on" i="off">
        <a:font>
          <a:latin typeface="Arial"/>
          <a:ea typeface="Arial"/>
          <a:cs typeface="Arial"/>
        </a:font>
        <a:srgbClr val="212121"/>
      </a:tcTxStyle>
      <a:tcStyle>
        <a:tcBdr>
          <a:left>
            <a:ln w="12700" cap="flat">
              <a:solidFill>
                <a:srgbClr val="212121"/>
              </a:solidFill>
              <a:prstDash val="solid"/>
              <a:round/>
            </a:ln>
          </a:left>
          <a:right>
            <a:ln w="12700" cap="flat">
              <a:solidFill>
                <a:srgbClr val="212121"/>
              </a:solidFill>
              <a:prstDash val="solid"/>
              <a:round/>
            </a:ln>
          </a:right>
          <a:top>
            <a:ln w="12700" cap="flat">
              <a:solidFill>
                <a:srgbClr val="212121"/>
              </a:solidFill>
              <a:prstDash val="solid"/>
              <a:round/>
            </a:ln>
          </a:top>
          <a:bottom>
            <a:ln w="38100" cap="flat">
              <a:solidFill>
                <a:srgbClr val="212121"/>
              </a:solidFill>
              <a:prstDash val="solid"/>
              <a:round/>
            </a:ln>
          </a:bottom>
          <a:insideH>
            <a:ln w="12700" cap="flat">
              <a:solidFill>
                <a:srgbClr val="212121"/>
              </a:solidFill>
              <a:prstDash val="solid"/>
              <a:round/>
            </a:ln>
          </a:insideH>
          <a:insideV>
            <a:ln w="12700" cap="flat">
              <a:solidFill>
                <a:srgbClr val="212121"/>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992765"/>
            <a:ext cx="8520601" cy="27369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3778832"/>
            <a:ext cx="8520602" cy="1056901"/>
          </a:xfrm>
          <a:prstGeom prst="rect">
            <a:avLst/>
          </a:prstGeom>
        </p:spPr>
        <p:txBody>
          <a:bodyPr/>
          <a:lstStyle>
            <a:lvl1pPr algn="ctr">
              <a:lnSpc>
                <a:spcPct val="100000"/>
              </a:lnSpc>
              <a:spcBef>
                <a:spcPts val="0"/>
              </a:spcBef>
              <a:defRPr sz="2800"/>
            </a:lvl1pPr>
            <a:lvl2pPr algn="ctr">
              <a:lnSpc>
                <a:spcPct val="100000"/>
              </a:lnSpc>
              <a:spcBef>
                <a:spcPts val="0"/>
              </a:spcBef>
              <a:defRPr sz="2800"/>
            </a:lvl2pPr>
            <a:lvl3pPr algn="ctr">
              <a:lnSpc>
                <a:spcPct val="100000"/>
              </a:lnSpc>
              <a:spcBef>
                <a:spcPts val="0"/>
              </a:spcBef>
              <a:defRPr sz="2800"/>
            </a:lvl3pPr>
            <a:lvl4pPr algn="ctr">
              <a:lnSpc>
                <a:spcPct val="100000"/>
              </a:lnSpc>
              <a:spcBef>
                <a:spcPts val="0"/>
              </a:spcBef>
              <a:defRPr sz="2800"/>
            </a:lvl4pPr>
            <a:lvl5pPr algn="ctr">
              <a:lnSpc>
                <a:spcPct val="100000"/>
              </a:lnSpc>
              <a:spcBef>
                <a:spcPts val="0"/>
              </a:spcBef>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91" name="Title Text"/>
          <p:cNvSpPr txBox="1">
            <a:spLocks noGrp="1"/>
          </p:cNvSpPr>
          <p:nvPr>
            <p:ph type="title"/>
          </p:nvPr>
        </p:nvSpPr>
        <p:spPr>
          <a:xfrm>
            <a:off x="311699" y="1474833"/>
            <a:ext cx="8520602" cy="2618101"/>
          </a:xfrm>
          <a:prstGeom prst="rect">
            <a:avLst/>
          </a:prstGeom>
        </p:spPr>
        <p:txBody>
          <a:bodyPr anchor="b"/>
          <a:lstStyle>
            <a:lvl1pPr algn="ctr">
              <a:defRPr sz="12000"/>
            </a:lvl1pPr>
          </a:lstStyle>
          <a:p>
            <a:r>
              <a:t>Title Text</a:t>
            </a:r>
          </a:p>
        </p:txBody>
      </p:sp>
      <p:sp>
        <p:nvSpPr>
          <p:cNvPr id="92" name="Body Level One…"/>
          <p:cNvSpPr txBox="1">
            <a:spLocks noGrp="1"/>
          </p:cNvSpPr>
          <p:nvPr>
            <p:ph type="body" sz="half" idx="1"/>
          </p:nvPr>
        </p:nvSpPr>
        <p:spPr>
          <a:xfrm>
            <a:off x="311699" y="4202965"/>
            <a:ext cx="8520602"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867799"/>
            <a:ext cx="8520602" cy="11223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536633"/>
            <a:ext cx="3999902" cy="4555200"/>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39" name="Rectangle"/>
          <p:cNvSpPr txBox="1">
            <a:spLocks noGrp="1"/>
          </p:cNvSpPr>
          <p:nvPr>
            <p:ph type="body" sz="half" idx="13"/>
          </p:nvPr>
        </p:nvSpPr>
        <p:spPr>
          <a:xfrm>
            <a:off x="4832399" y="1536632"/>
            <a:ext cx="3999902" cy="4555202"/>
          </a:xfrm>
          <a:prstGeom prst="rect">
            <a:avLst/>
          </a:prstGeom>
        </p:spPr>
        <p:txBody>
          <a:bodyPr/>
          <a:lstStyle/>
          <a:p>
            <a:pPr>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740799"/>
            <a:ext cx="2808001" cy="1007702"/>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852800"/>
            <a:ext cx="2808001" cy="4239301"/>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 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600199"/>
            <a:ext cx="6367801" cy="5454302"/>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title and description">
    <p:spTree>
      <p:nvGrpSpPr>
        <p:cNvPr id="1" name=""/>
        <p:cNvGrpSpPr/>
        <p:nvPr/>
      </p:nvGrpSpPr>
      <p:grpSpPr>
        <a:xfrm>
          <a:off x="0" y="0"/>
          <a:ext cx="0" cy="0"/>
          <a:chOff x="0" y="0"/>
          <a:chExt cx="0" cy="0"/>
        </a:xfrm>
      </p:grpSpPr>
      <p:sp>
        <p:nvSpPr>
          <p:cNvPr id="72" name="Rectangle"/>
          <p:cNvSpPr/>
          <p:nvPr/>
        </p:nvSpPr>
        <p:spPr>
          <a:xfrm>
            <a:off x="4572000" y="32"/>
            <a:ext cx="4572000" cy="6858001"/>
          </a:xfrm>
          <a:prstGeom prst="rect">
            <a:avLst/>
          </a:prstGeom>
          <a:solidFill>
            <a:srgbClr val="303030"/>
          </a:solidFill>
          <a:ln w="12700">
            <a:miter lim="400000"/>
          </a:ln>
        </p:spPr>
        <p:txBody>
          <a:bodyPr lIns="45719" rIns="45719" anchor="ctr"/>
          <a:lstStyle/>
          <a:p>
            <a:pPr>
              <a:defRPr>
                <a:solidFill>
                  <a:srgbClr val="000000"/>
                </a:solidFill>
              </a:defRPr>
            </a:pPr>
            <a:endParaRPr/>
          </a:p>
        </p:txBody>
      </p:sp>
      <p:sp>
        <p:nvSpPr>
          <p:cNvPr id="73" name="Title Text"/>
          <p:cNvSpPr txBox="1">
            <a:spLocks noGrp="1"/>
          </p:cNvSpPr>
          <p:nvPr>
            <p:ph type="title"/>
          </p:nvPr>
        </p:nvSpPr>
        <p:spPr>
          <a:xfrm>
            <a:off x="265500" y="1644232"/>
            <a:ext cx="4045200" cy="19764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3737433"/>
            <a:ext cx="4045200" cy="1646701"/>
          </a:xfrm>
          <a:prstGeom prst="rect">
            <a:avLst/>
          </a:prstGeom>
        </p:spPr>
        <p:txBody>
          <a:bodyPr/>
          <a:lstStyle>
            <a:lvl1pPr algn="ctr">
              <a:lnSpc>
                <a:spcPct val="100000"/>
              </a:lnSpc>
              <a:spcBef>
                <a:spcPts val="0"/>
              </a:spcBef>
              <a:defRPr sz="2100"/>
            </a:lvl1pPr>
            <a:lvl2pPr algn="ctr">
              <a:lnSpc>
                <a:spcPct val="100000"/>
              </a:lnSpc>
              <a:spcBef>
                <a:spcPts val="0"/>
              </a:spcBef>
              <a:defRPr sz="2100"/>
            </a:lvl2pPr>
            <a:lvl3pPr algn="ctr">
              <a:lnSpc>
                <a:spcPct val="100000"/>
              </a:lnSpc>
              <a:spcBef>
                <a:spcPts val="0"/>
              </a:spcBef>
              <a:defRPr sz="2100"/>
            </a:lvl3pPr>
            <a:lvl4pPr algn="ctr">
              <a:lnSpc>
                <a:spcPct val="100000"/>
              </a:lnSpc>
              <a:spcBef>
                <a:spcPts val="0"/>
              </a:spcBef>
              <a:defRPr sz="2100"/>
            </a:lvl4pPr>
            <a:lvl5pPr algn="ctr">
              <a:lnSpc>
                <a:spcPct val="100000"/>
              </a:lnSpc>
              <a:spcBef>
                <a:spcPts val="0"/>
              </a:spcBef>
              <a:defRPr sz="2100"/>
            </a:lvl5pPr>
          </a:lstStyle>
          <a:p>
            <a:r>
              <a:t>Body Level One</a:t>
            </a:r>
          </a:p>
          <a:p>
            <a:pPr lvl="1"/>
            <a:r>
              <a:t>Body Level Two</a:t>
            </a:r>
          </a:p>
          <a:p>
            <a:pPr lvl="2"/>
            <a:r>
              <a:t>Body Level Three</a:t>
            </a:r>
          </a:p>
          <a:p>
            <a:pPr lvl="3"/>
            <a:r>
              <a:t>Body Level Four</a:t>
            </a:r>
          </a:p>
          <a:p>
            <a:pPr lvl="4"/>
            <a:r>
              <a:t>Body Level Five</a:t>
            </a:r>
          </a:p>
        </p:txBody>
      </p:sp>
      <p:sp>
        <p:nvSpPr>
          <p:cNvPr id="75" name="Rectangle"/>
          <p:cNvSpPr txBox="1">
            <a:spLocks noGrp="1"/>
          </p:cNvSpPr>
          <p:nvPr>
            <p:ph type="body" sz="half" idx="13"/>
          </p:nvPr>
        </p:nvSpPr>
        <p:spPr>
          <a:xfrm>
            <a:off x="4939500" y="965599"/>
            <a:ext cx="3837000" cy="4926902"/>
          </a:xfrm>
          <a:prstGeom prst="rect">
            <a:avLst/>
          </a:prstGeom>
        </p:spPr>
        <p:txBody>
          <a:bodyPr anchor="ctr"/>
          <a:lstStyle/>
          <a:p>
            <a:pP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5640766"/>
            <a:ext cx="5998802" cy="806701"/>
          </a:xfrm>
          <a:prstGeom prst="rect">
            <a:avLst/>
          </a:prstGeom>
        </p:spPr>
        <p:txBody>
          <a:bodyPr anchor="ctr"/>
          <a:lstStyle>
            <a:lvl1pPr>
              <a:lnSpc>
                <a:spcPct val="100000"/>
              </a:lnSpc>
              <a:spcBef>
                <a:spcPts val="0"/>
              </a:spcBef>
            </a:lvl1pPr>
            <a:lvl2pPr>
              <a:lnSpc>
                <a:spcPct val="100000"/>
              </a:lnSpc>
              <a:spcBef>
                <a:spcPts val="0"/>
              </a:spcBef>
            </a:lvl2pPr>
            <a:lvl3pPr>
              <a:lnSpc>
                <a:spcPct val="100000"/>
              </a:lnSpc>
              <a:spcBef>
                <a:spcPts val="0"/>
              </a:spcBef>
            </a:lvl3pPr>
            <a:lvl4pPr>
              <a:lnSpc>
                <a:spcPct val="100000"/>
              </a:lnSpc>
              <a:spcBef>
                <a:spcPts val="0"/>
              </a:spcBef>
            </a:lvl4pPr>
            <a:lvl5pPr>
              <a:lnSpc>
                <a:spcPct val="100000"/>
              </a:lnSpc>
              <a:spcBef>
                <a:spcPts val="0"/>
              </a:spcBef>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593366"/>
            <a:ext cx="8520602"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536633"/>
            <a:ext cx="8520602"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4" y="6320774"/>
            <a:ext cx="336814" cy="318396"/>
          </a:xfrm>
          <a:prstGeom prst="rect">
            <a:avLst/>
          </a:prstGeom>
          <a:ln w="12700">
            <a:miter lim="400000"/>
          </a:ln>
        </p:spPr>
        <p:txBody>
          <a:bodyPr wrap="none" lIns="91424" tIns="91424" rIns="91424" bIns="91424" anchor="ctr">
            <a:spAutoFit/>
          </a:bodyPr>
          <a:lstStyle>
            <a:lvl1pPr algn="r">
              <a:defRPr sz="1000">
                <a:solidFill>
                  <a:srgbClr val="ADADAD"/>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Arial"/>
          <a:ea typeface="Arial"/>
          <a:cs typeface="Arial"/>
          <a:sym typeface="Arial"/>
        </a:defRPr>
      </a:lvl9pPr>
    </p:titleStyle>
    <p:bodyStyle>
      <a:lvl1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1pPr>
      <a:lvl2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2pPr>
      <a:lvl3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3pPr>
      <a:lvl4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4pPr>
      <a:lvl5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5pPr>
      <a:lvl6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6pPr>
      <a:lvl7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7pPr>
      <a:lvl8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8pPr>
      <a:lvl9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rgbClr val="ADADAD"/>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youtube.com/v/OTgpN62ou2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XT4OVM4vXI"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3.2 Properties of Major Bond Types"/>
          <p:cNvSpPr txBox="1">
            <a:spLocks noGrp="1"/>
          </p:cNvSpPr>
          <p:nvPr>
            <p:ph type="ctrTitle"/>
          </p:nvPr>
        </p:nvSpPr>
        <p:spPr>
          <a:xfrm>
            <a:off x="311699" y="248800"/>
            <a:ext cx="8520602" cy="2099101"/>
          </a:xfrm>
          <a:prstGeom prst="rect">
            <a:avLst/>
          </a:prstGeom>
        </p:spPr>
        <p:txBody>
          <a:bodyPr/>
          <a:lstStyle/>
          <a:p>
            <a:r>
              <a:rPr dirty="0" smtClean="0"/>
              <a:t>Properties </a:t>
            </a:r>
            <a:r>
              <a:rPr dirty="0"/>
              <a:t>of Major Bond Types</a:t>
            </a:r>
          </a:p>
        </p:txBody>
      </p:sp>
      <p:sp>
        <p:nvSpPr>
          <p:cNvPr id="110" name="Essential Question: What are the characteristics of each type of bond?…"/>
          <p:cNvSpPr txBox="1">
            <a:spLocks noGrp="1"/>
          </p:cNvSpPr>
          <p:nvPr>
            <p:ph type="subTitle" sz="half" idx="1"/>
          </p:nvPr>
        </p:nvSpPr>
        <p:spPr>
          <a:xfrm>
            <a:off x="311700" y="3390124"/>
            <a:ext cx="8676900" cy="2534101"/>
          </a:xfrm>
          <a:prstGeom prst="rect">
            <a:avLst/>
          </a:prstGeom>
        </p:spPr>
        <p:txBody>
          <a:bodyPr/>
          <a:lstStyle/>
          <a:p>
            <a:pPr algn="l">
              <a:defRPr sz="3000" b="1"/>
            </a:pPr>
            <a:r>
              <a:t>Essential Question:</a:t>
            </a:r>
            <a:r>
              <a:rPr b="0"/>
              <a:t> What are the characteristics of each type of bond?</a:t>
            </a:r>
          </a:p>
          <a:p>
            <a:pPr algn="l"/>
            <a:endParaRPr sz="3000"/>
          </a:p>
          <a:p>
            <a:pPr algn="l">
              <a:defRPr sz="3000" b="1"/>
            </a:pPr>
            <a:r>
              <a:t>Objective: </a:t>
            </a:r>
            <a:r>
              <a:rPr b="0"/>
              <a:t>We will compare and contrast ionic, covalent, and metallic bonds.</a:t>
            </a:r>
          </a:p>
        </p:txBody>
      </p:sp>
      <p:pic>
        <p:nvPicPr>
          <p:cNvPr id="111" name="Image result for chemical bond" descr="Image result for chemical bond"/>
          <p:cNvPicPr>
            <a:picLocks noChangeAspect="1"/>
          </p:cNvPicPr>
          <p:nvPr/>
        </p:nvPicPr>
        <p:blipFill>
          <a:blip r:embed="rId2">
            <a:extLst/>
          </a:blip>
          <a:stretch>
            <a:fillRect/>
          </a:stretch>
        </p:blipFill>
        <p:spPr>
          <a:xfrm>
            <a:off x="6718024" y="1589907"/>
            <a:ext cx="1800226" cy="18002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What are the properties of METALLIC bonds?"/>
          <p:cNvSpPr txBox="1">
            <a:spLocks noGrp="1"/>
          </p:cNvSpPr>
          <p:nvPr>
            <p:ph type="title"/>
          </p:nvPr>
        </p:nvSpPr>
        <p:spPr>
          <a:xfrm>
            <a:off x="93299" y="264375"/>
            <a:ext cx="9050702" cy="1092600"/>
          </a:xfrm>
          <a:prstGeom prst="rect">
            <a:avLst/>
          </a:prstGeom>
        </p:spPr>
        <p:txBody>
          <a:bodyPr/>
          <a:lstStyle>
            <a:lvl1pPr defTabSz="868680">
              <a:defRPr sz="3420"/>
            </a:lvl1pPr>
          </a:lstStyle>
          <a:p>
            <a:r>
              <a:t>What are the properties of METALLIC bonds?</a:t>
            </a:r>
          </a:p>
        </p:txBody>
      </p:sp>
      <p:sp>
        <p:nvSpPr>
          <p:cNvPr id="153" name="4. High melting points…"/>
          <p:cNvSpPr txBox="1">
            <a:spLocks noGrp="1"/>
          </p:cNvSpPr>
          <p:nvPr>
            <p:ph type="body" idx="1"/>
          </p:nvPr>
        </p:nvSpPr>
        <p:spPr>
          <a:xfrm>
            <a:off x="311699" y="1356974"/>
            <a:ext cx="8520602" cy="4734902"/>
          </a:xfrm>
          <a:prstGeom prst="rect">
            <a:avLst/>
          </a:prstGeom>
        </p:spPr>
        <p:txBody>
          <a:bodyPr/>
          <a:lstStyle/>
          <a:p>
            <a:pPr>
              <a:defRPr sz="3000">
                <a:solidFill>
                  <a:srgbClr val="F3F3F3"/>
                </a:solidFill>
              </a:defRPr>
            </a:pPr>
            <a:r>
              <a:t>4. High melting points</a:t>
            </a:r>
          </a:p>
          <a:p>
            <a:pPr>
              <a:defRPr sz="3000">
                <a:solidFill>
                  <a:srgbClr val="F3F3F3"/>
                </a:solidFill>
              </a:defRPr>
            </a:pPr>
            <a:r>
              <a:t>5. Insoluble in water</a:t>
            </a:r>
          </a:p>
          <a:p>
            <a:pPr>
              <a:defRPr sz="3000">
                <a:solidFill>
                  <a:srgbClr val="F3F3F3"/>
                </a:solidFill>
              </a:defRPr>
            </a:pPr>
            <a:r>
              <a:t>6. Conducts electricity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How do you determine the type of bond?"/>
          <p:cNvSpPr txBox="1">
            <a:spLocks noGrp="1"/>
          </p:cNvSpPr>
          <p:nvPr>
            <p:ph type="title"/>
          </p:nvPr>
        </p:nvSpPr>
        <p:spPr>
          <a:xfrm>
            <a:off x="80599" y="251675"/>
            <a:ext cx="9050702" cy="1092600"/>
          </a:xfrm>
          <a:prstGeom prst="rect">
            <a:avLst/>
          </a:prstGeom>
        </p:spPr>
        <p:txBody>
          <a:bodyPr/>
          <a:lstStyle>
            <a:lvl1pPr>
              <a:defRPr sz="3600"/>
            </a:lvl1pPr>
          </a:lstStyle>
          <a:p>
            <a:r>
              <a:t>How do you determine the type of bond?</a:t>
            </a:r>
          </a:p>
        </p:txBody>
      </p:sp>
      <p:sp>
        <p:nvSpPr>
          <p:cNvPr id="156" name="Identify whether the elements are metal or nonmetal…"/>
          <p:cNvSpPr txBox="1">
            <a:spLocks noGrp="1"/>
          </p:cNvSpPr>
          <p:nvPr>
            <p:ph type="body" idx="1"/>
          </p:nvPr>
        </p:nvSpPr>
        <p:spPr>
          <a:xfrm>
            <a:off x="311699" y="1356974"/>
            <a:ext cx="8520602" cy="4734902"/>
          </a:xfrm>
          <a:prstGeom prst="rect">
            <a:avLst/>
          </a:prstGeom>
        </p:spPr>
        <p:txBody>
          <a:bodyPr/>
          <a:lstStyle/>
          <a:p>
            <a:pPr marL="457200" indent="-419100">
              <a:buClr>
                <a:srgbClr val="F3F3F3"/>
              </a:buClr>
              <a:buSzPct val="100000"/>
              <a:buAutoNum type="arabicPeriod"/>
              <a:defRPr sz="3000">
                <a:solidFill>
                  <a:srgbClr val="F3F3F3"/>
                </a:solidFill>
              </a:defRPr>
            </a:pPr>
            <a:r>
              <a:t>Identify whether the elements are metal or nonmetal</a:t>
            </a:r>
          </a:p>
          <a:p>
            <a:pPr marL="457200" indent="-419100">
              <a:buClr>
                <a:srgbClr val="F3F3F3"/>
              </a:buClr>
              <a:buSzPct val="100000"/>
              <a:buAutoNum type="arabicPeriod"/>
              <a:defRPr sz="3000">
                <a:solidFill>
                  <a:srgbClr val="F3F3F3"/>
                </a:solidFill>
              </a:defRPr>
            </a:pPr>
            <a:r>
              <a:t>If between two nonmetals, check the electronegativity difference to see if it is polar or nonpolar covalent</a:t>
            </a:r>
          </a:p>
        </p:txBody>
      </p:sp>
      <p:pic>
        <p:nvPicPr>
          <p:cNvPr id="157" name="Image result for electronegativity difference" descr="Image result for electronegativity difference"/>
          <p:cNvPicPr>
            <a:picLocks noChangeAspect="1"/>
          </p:cNvPicPr>
          <p:nvPr/>
        </p:nvPicPr>
        <p:blipFill>
          <a:blip r:embed="rId2">
            <a:extLst/>
          </a:blip>
          <a:stretch>
            <a:fillRect/>
          </a:stretch>
        </p:blipFill>
        <p:spPr>
          <a:xfrm>
            <a:off x="806239" y="3982599"/>
            <a:ext cx="7546210" cy="27992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 result for confetti gif" descr="Image result for confetti gif"/>
          <p:cNvPicPr>
            <a:picLocks/>
          </p:cNvPicPr>
          <p:nvPr/>
        </p:nvPicPr>
        <p:blipFill>
          <a:blip r:embed="rId2">
            <a:extLst/>
          </a:blip>
          <a:stretch>
            <a:fillRect/>
          </a:stretch>
        </p:blipFill>
        <p:spPr>
          <a:xfrm>
            <a:off x="0" y="-31623"/>
            <a:ext cx="6858000" cy="6858001"/>
          </a:xfrm>
          <a:prstGeom prst="rect">
            <a:avLst/>
          </a:prstGeom>
          <a:ln w="12700">
            <a:miter lim="400000"/>
          </a:ln>
        </p:spPr>
      </p:pic>
      <p:pic>
        <p:nvPicPr>
          <p:cNvPr id="160" name="Image result for confetti gif" descr="Image result for confetti gif"/>
          <p:cNvPicPr>
            <a:picLocks/>
          </p:cNvPicPr>
          <p:nvPr/>
        </p:nvPicPr>
        <p:blipFill>
          <a:blip r:embed="rId2">
            <a:extLst/>
          </a:blip>
          <a:stretch>
            <a:fillRect/>
          </a:stretch>
        </p:blipFill>
        <p:spPr>
          <a:xfrm>
            <a:off x="2317624" y="0"/>
            <a:ext cx="6826375" cy="6826375"/>
          </a:xfrm>
          <a:prstGeom prst="rect">
            <a:avLst/>
          </a:prstGeom>
          <a:ln w="12700">
            <a:miter lim="400000"/>
          </a:ln>
        </p:spPr>
      </p:pic>
      <p:sp>
        <p:nvSpPr>
          <p:cNvPr id="161" name="4. How do we find data on specific elements?"/>
          <p:cNvSpPr txBox="1">
            <a:spLocks noGrp="1"/>
          </p:cNvSpPr>
          <p:nvPr>
            <p:ph type="title" idx="4294967295"/>
          </p:nvPr>
        </p:nvSpPr>
        <p:spPr>
          <a:xfrm>
            <a:off x="231524" y="680165"/>
            <a:ext cx="8912402" cy="1023602"/>
          </a:xfrm>
          <a:prstGeom prst="rect">
            <a:avLst/>
          </a:prstGeom>
        </p:spPr>
        <p:txBody>
          <a:bodyPr/>
          <a:lstStyle/>
          <a:p>
            <a:r>
              <a:t>4. How do we find data on specific elements?</a:t>
            </a:r>
          </a:p>
        </p:txBody>
      </p:sp>
      <p:sp>
        <p:nvSpPr>
          <p:cNvPr id="162" name="Practice:"/>
          <p:cNvSpPr txBox="1"/>
          <p:nvPr/>
        </p:nvSpPr>
        <p:spPr>
          <a:xfrm>
            <a:off x="520949" y="-31626"/>
            <a:ext cx="5816102" cy="60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3000" b="1">
                <a:solidFill>
                  <a:srgbClr val="000000"/>
                </a:solidFill>
              </a:defRPr>
            </a:lvl1pPr>
          </a:lstStyle>
          <a:p>
            <a:r>
              <a:t>Practice:</a:t>
            </a:r>
          </a:p>
        </p:txBody>
      </p:sp>
      <p:graphicFrame>
        <p:nvGraphicFramePr>
          <p:cNvPr id="163" name="Table"/>
          <p:cNvGraphicFramePr/>
          <p:nvPr/>
        </p:nvGraphicFramePr>
        <p:xfrm>
          <a:off x="152086" y="564549"/>
          <a:ext cx="8839825" cy="5463410"/>
        </p:xfrm>
        <a:graphic>
          <a:graphicData uri="http://schemas.openxmlformats.org/drawingml/2006/table">
            <a:tbl>
              <a:tblPr>
                <a:tableStyleId>{4C3C2611-4C71-4FC5-86AE-919BDF0F9419}</a:tableStyleId>
              </a:tblPr>
              <a:tblGrid>
                <a:gridCol w="1111925">
                  <a:extLst>
                    <a:ext uri="{9D8B030D-6E8A-4147-A177-3AD203B41FA5}">
                      <a16:colId xmlns:a16="http://schemas.microsoft.com/office/drawing/2014/main" val="20000"/>
                    </a:ext>
                  </a:extLst>
                </a:gridCol>
                <a:gridCol w="2435125">
                  <a:extLst>
                    <a:ext uri="{9D8B030D-6E8A-4147-A177-3AD203B41FA5}">
                      <a16:colId xmlns:a16="http://schemas.microsoft.com/office/drawing/2014/main" val="20001"/>
                    </a:ext>
                  </a:extLst>
                </a:gridCol>
                <a:gridCol w="2279450">
                  <a:extLst>
                    <a:ext uri="{9D8B030D-6E8A-4147-A177-3AD203B41FA5}">
                      <a16:colId xmlns:a16="http://schemas.microsoft.com/office/drawing/2014/main" val="20002"/>
                    </a:ext>
                  </a:extLst>
                </a:gridCol>
                <a:gridCol w="3013325">
                  <a:extLst>
                    <a:ext uri="{9D8B030D-6E8A-4147-A177-3AD203B41FA5}">
                      <a16:colId xmlns:a16="http://schemas.microsoft.com/office/drawing/2014/main" val="20003"/>
                    </a:ext>
                  </a:extLst>
                </a:gridCol>
              </a:tblGrid>
              <a:tr h="801725">
                <a:tc>
                  <a:txBody>
                    <a:bodyPr/>
                    <a:lstStyle/>
                    <a:p>
                      <a:pPr algn="l">
                        <a:lnSpc>
                          <a:spcPct val="115000"/>
                        </a:lnSpc>
                        <a:defRPr sz="1800">
                          <a:solidFill>
                            <a:srgbClr val="000000"/>
                          </a:solidFill>
                        </a:defRPr>
                      </a:pPr>
                      <a:r>
                        <a:rPr sz="1400">
                          <a:solidFill>
                            <a:srgbClr val="FFFFFF"/>
                          </a:solidFill>
                        </a:rPr>
                        <a:t>Compound</a:t>
                      </a:r>
                    </a:p>
                  </a:txBody>
                  <a:tcPr marL="68575" marR="68575" marT="68575" marB="68575" horzOverflow="overflow">
                    <a:solidFill>
                      <a:schemeClr val="accent2">
                        <a:lumOff val="1666"/>
                      </a:schemeClr>
                    </a:solidFill>
                  </a:tcPr>
                </a:tc>
                <a:tc>
                  <a:txBody>
                    <a:bodyPr/>
                    <a:lstStyle/>
                    <a:p>
                      <a:pPr algn="l">
                        <a:lnSpc>
                          <a:spcPct val="115000"/>
                        </a:lnSpc>
                        <a:defRPr sz="1100"/>
                      </a:pPr>
                      <a:r>
                        <a:t>Type of Elements</a:t>
                      </a:r>
                    </a:p>
                    <a:p>
                      <a:pPr algn="l">
                        <a:lnSpc>
                          <a:spcPct val="115000"/>
                        </a:lnSpc>
                        <a:defRPr sz="1100"/>
                      </a:pPr>
                      <a:r>
                        <a:t>(Metal or Nonmetal)</a:t>
                      </a:r>
                    </a:p>
                    <a:p>
                      <a:pPr algn="l">
                        <a:lnSpc>
                          <a:spcPct val="115000"/>
                        </a:lnSpc>
                        <a:defRPr sz="700"/>
                      </a:pPr>
                      <a:r>
                        <a:t>Element #1                      	Element #2</a:t>
                      </a:r>
                    </a:p>
                  </a:txBody>
                  <a:tcPr marL="68575" marR="68575" marT="68575" marB="68575" horzOverflow="overflow">
                    <a:solidFill>
                      <a:schemeClr val="accent2">
                        <a:lumOff val="1666"/>
                      </a:schemeClr>
                    </a:solidFill>
                  </a:tcPr>
                </a:tc>
                <a:tc>
                  <a:txBody>
                    <a:bodyPr/>
                    <a:lstStyle/>
                    <a:p>
                      <a:pPr algn="l">
                        <a:lnSpc>
                          <a:spcPct val="115000"/>
                        </a:lnSpc>
                        <a:defRPr sz="1800">
                          <a:solidFill>
                            <a:srgbClr val="000000"/>
                          </a:solidFill>
                        </a:defRPr>
                      </a:pPr>
                      <a:r>
                        <a:rPr sz="1400">
                          <a:solidFill>
                            <a:srgbClr val="FFFFFF"/>
                          </a:solidFill>
                        </a:rPr>
                        <a:t>Electronegativity Difference (only if between two nonmetals)</a:t>
                      </a:r>
                    </a:p>
                  </a:txBody>
                  <a:tcPr marL="68575" marR="68575" marT="68575" marB="68575" horzOverflow="overflow">
                    <a:solidFill>
                      <a:schemeClr val="accent2">
                        <a:lumOff val="1666"/>
                      </a:schemeClr>
                    </a:solidFill>
                  </a:tcPr>
                </a:tc>
                <a:tc>
                  <a:txBody>
                    <a:bodyPr/>
                    <a:lstStyle/>
                    <a:p>
                      <a:pPr algn="l">
                        <a:lnSpc>
                          <a:spcPct val="115000"/>
                        </a:lnSpc>
                        <a:defRPr sz="1800">
                          <a:solidFill>
                            <a:srgbClr val="000000"/>
                          </a:solidFill>
                        </a:defRPr>
                      </a:pPr>
                      <a:r>
                        <a:rPr sz="1400">
                          <a:solidFill>
                            <a:srgbClr val="FFFFFF"/>
                          </a:solidFill>
                        </a:rPr>
                        <a:t>Type of Bond: (Nonpolar covalent, Polar covalent, Ionic, Metallic)</a:t>
                      </a:r>
                    </a:p>
                  </a:txBody>
                  <a:tcPr marL="68575" marR="68575" marT="68575" marB="68575" horzOverflow="overflow">
                    <a:solidFill>
                      <a:schemeClr val="accent2">
                        <a:lumOff val="1666"/>
                      </a:schemeClr>
                    </a:solidFill>
                  </a:tcPr>
                </a:tc>
                <a:extLst>
                  <a:ext uri="{0D108BD9-81ED-4DB2-BD59-A6C34878D82A}">
                    <a16:rowId xmlns:a16="http://schemas.microsoft.com/office/drawing/2014/main" val="10000"/>
                  </a:ext>
                </a:extLst>
              </a:tr>
              <a:tr h="372800">
                <a:tc>
                  <a:txBody>
                    <a:bodyPr/>
                    <a:lstStyle/>
                    <a:p>
                      <a:pPr algn="l">
                        <a:lnSpc>
                          <a:spcPct val="115000"/>
                        </a:lnSpc>
                        <a:defRPr sz="1800">
                          <a:solidFill>
                            <a:srgbClr val="000000"/>
                          </a:solidFill>
                        </a:defRPr>
                      </a:pPr>
                      <a:r>
                        <a:rPr sz="1100">
                          <a:solidFill>
                            <a:srgbClr val="FFFFFF"/>
                          </a:solidFill>
                          <a:latin typeface="Georgia"/>
                          <a:ea typeface="Georgia"/>
                          <a:cs typeface="Georgia"/>
                          <a:sym typeface="Georgia"/>
                        </a:rPr>
                        <a:t>NaCl</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Metal           +       Nonmetal</a:t>
                      </a:r>
                    </a:p>
                  </a:txBody>
                  <a:tcPr marL="68575" marR="68575" marT="68575" marB="68575" horzOverflow="overflow">
                    <a:solidFill>
                      <a:srgbClr val="FFFFFF"/>
                    </a:solidFill>
                  </a:tcPr>
                </a:tc>
                <a:tc>
                  <a:txBody>
                    <a:bodyPr/>
                    <a:lstStyle/>
                    <a:p>
                      <a:pPr algn="ctr">
                        <a:lnSpc>
                          <a:spcPct val="115000"/>
                        </a:lnSpc>
                        <a:defRPr sz="1800">
                          <a:solidFill>
                            <a:srgbClr val="000000"/>
                          </a:solidFill>
                        </a:defRPr>
                      </a:pPr>
                      <a:r>
                        <a:rPr sz="1400">
                          <a:solidFill>
                            <a:srgbClr val="FFFFFF"/>
                          </a:solidFill>
                        </a:rPr>
                        <a:t>X</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Ionic Bond</a:t>
                      </a:r>
                    </a:p>
                  </a:txBody>
                  <a:tcPr marL="68575" marR="68575" marT="68575" marB="68575" horzOverflow="overflow">
                    <a:solidFill>
                      <a:srgbClr val="FFFFFF"/>
                    </a:solidFill>
                  </a:tcPr>
                </a:tc>
                <a:extLst>
                  <a:ext uri="{0D108BD9-81ED-4DB2-BD59-A6C34878D82A}">
                    <a16:rowId xmlns:a16="http://schemas.microsoft.com/office/drawing/2014/main" val="10001"/>
                  </a:ext>
                </a:extLst>
              </a:tr>
              <a:tr h="372800">
                <a:tc>
                  <a:txBody>
                    <a:bodyPr/>
                    <a:lstStyle/>
                    <a:p>
                      <a:pPr algn="l">
                        <a:lnSpc>
                          <a:spcPct val="115000"/>
                        </a:lnSpc>
                        <a:defRPr sz="1100">
                          <a:latin typeface="Georgia"/>
                          <a:ea typeface="Georgia"/>
                          <a:cs typeface="Georgia"/>
                          <a:sym typeface="Georgia"/>
                        </a:defRPr>
                      </a:pPr>
                      <a:r>
                        <a:t>MgCl</a:t>
                      </a:r>
                      <a:r>
                        <a:rPr baseline="-25000"/>
                        <a:t>2</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2"/>
                  </a:ext>
                </a:extLst>
              </a:tr>
              <a:tr h="372800">
                <a:tc>
                  <a:txBody>
                    <a:bodyPr/>
                    <a:lstStyle/>
                    <a:p>
                      <a:pPr algn="l">
                        <a:lnSpc>
                          <a:spcPct val="115000"/>
                        </a:lnSpc>
                        <a:defRPr sz="1100">
                          <a:latin typeface="Georgia"/>
                          <a:ea typeface="Georgia"/>
                          <a:cs typeface="Georgia"/>
                          <a:sym typeface="Georgia"/>
                        </a:defRPr>
                      </a:pPr>
                      <a:r>
                        <a:t>Br</a:t>
                      </a:r>
                      <a:r>
                        <a:rPr baseline="-25000"/>
                        <a:t>2</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3"/>
                  </a:ext>
                </a:extLst>
              </a:tr>
              <a:tr h="372800">
                <a:tc>
                  <a:txBody>
                    <a:bodyPr/>
                    <a:lstStyle/>
                    <a:p>
                      <a:pPr algn="l">
                        <a:lnSpc>
                          <a:spcPct val="115000"/>
                        </a:lnSpc>
                        <a:defRPr sz="1100">
                          <a:latin typeface="Georgia"/>
                          <a:ea typeface="Georgia"/>
                          <a:cs typeface="Georgia"/>
                          <a:sym typeface="Georgia"/>
                        </a:defRPr>
                      </a:pPr>
                      <a:r>
                        <a:t>N</a:t>
                      </a:r>
                      <a:r>
                        <a:rPr baseline="-25000"/>
                        <a:t>2</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4"/>
                  </a:ext>
                </a:extLst>
              </a:tr>
              <a:tr h="372800">
                <a:tc>
                  <a:txBody>
                    <a:bodyPr/>
                    <a:lstStyle/>
                    <a:p>
                      <a:pPr algn="l">
                        <a:lnSpc>
                          <a:spcPct val="115000"/>
                        </a:lnSpc>
                        <a:defRPr sz="1800">
                          <a:solidFill>
                            <a:srgbClr val="000000"/>
                          </a:solidFill>
                        </a:defRPr>
                      </a:pPr>
                      <a:r>
                        <a:rPr sz="1100">
                          <a:solidFill>
                            <a:srgbClr val="FFFFFF"/>
                          </a:solidFill>
                          <a:latin typeface="Georgia"/>
                          <a:ea typeface="Georgia"/>
                          <a:cs typeface="Georgia"/>
                          <a:sym typeface="Georgia"/>
                        </a:rPr>
                        <a:t>HCl</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5"/>
                  </a:ext>
                </a:extLst>
              </a:tr>
              <a:tr h="372800">
                <a:tc>
                  <a:txBody>
                    <a:bodyPr/>
                    <a:lstStyle/>
                    <a:p>
                      <a:pPr algn="l">
                        <a:lnSpc>
                          <a:spcPct val="115000"/>
                        </a:lnSpc>
                        <a:defRPr sz="1100">
                          <a:latin typeface="Georgia"/>
                          <a:ea typeface="Georgia"/>
                          <a:cs typeface="Georgia"/>
                          <a:sym typeface="Georgia"/>
                        </a:defRPr>
                      </a:pPr>
                      <a:r>
                        <a:t>H</a:t>
                      </a:r>
                      <a:r>
                        <a:rPr baseline="-25000"/>
                        <a:t>2</a:t>
                      </a:r>
                      <a:r>
                        <a:t>O</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6"/>
                  </a:ext>
                </a:extLst>
              </a:tr>
              <a:tr h="372800">
                <a:tc>
                  <a:txBody>
                    <a:bodyPr/>
                    <a:lstStyle/>
                    <a:p>
                      <a:pPr algn="l">
                        <a:lnSpc>
                          <a:spcPct val="115000"/>
                        </a:lnSpc>
                        <a:defRPr sz="1100">
                          <a:latin typeface="Georgia"/>
                          <a:ea typeface="Georgia"/>
                          <a:cs typeface="Georgia"/>
                          <a:sym typeface="Georgia"/>
                        </a:defRPr>
                      </a:pPr>
                      <a:r>
                        <a:t>CO</a:t>
                      </a:r>
                      <a:r>
                        <a:rPr baseline="-25000"/>
                        <a:t>2</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7"/>
                  </a:ext>
                </a:extLst>
              </a:tr>
              <a:tr h="372800">
                <a:tc>
                  <a:txBody>
                    <a:bodyPr/>
                    <a:lstStyle/>
                    <a:p>
                      <a:pPr algn="l">
                        <a:lnSpc>
                          <a:spcPct val="115000"/>
                        </a:lnSpc>
                        <a:defRPr sz="1100">
                          <a:latin typeface="Georgia"/>
                          <a:ea typeface="Georgia"/>
                          <a:cs typeface="Georgia"/>
                          <a:sym typeface="Georgia"/>
                        </a:defRPr>
                      </a:pPr>
                      <a:r>
                        <a:t>NH</a:t>
                      </a:r>
                      <a:r>
                        <a:rPr baseline="-25000"/>
                        <a:t>3</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8"/>
                  </a:ext>
                </a:extLst>
              </a:tr>
              <a:tr h="372800">
                <a:tc>
                  <a:txBody>
                    <a:bodyPr/>
                    <a:lstStyle/>
                    <a:p>
                      <a:pPr algn="l">
                        <a:lnSpc>
                          <a:spcPct val="115000"/>
                        </a:lnSpc>
                        <a:defRPr sz="1100">
                          <a:latin typeface="Georgia"/>
                          <a:ea typeface="Georgia"/>
                          <a:cs typeface="Georgia"/>
                          <a:sym typeface="Georgia"/>
                        </a:defRPr>
                      </a:pPr>
                      <a:r>
                        <a:t>CH</a:t>
                      </a:r>
                      <a:r>
                        <a:rPr baseline="-25000"/>
                        <a:t>4</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09"/>
                  </a:ext>
                </a:extLst>
              </a:tr>
              <a:tr h="372800">
                <a:tc>
                  <a:txBody>
                    <a:bodyPr/>
                    <a:lstStyle/>
                    <a:p>
                      <a:pPr algn="l">
                        <a:lnSpc>
                          <a:spcPct val="115000"/>
                        </a:lnSpc>
                        <a:defRPr sz="1100">
                          <a:latin typeface="Georgia"/>
                          <a:ea typeface="Georgia"/>
                          <a:cs typeface="Georgia"/>
                          <a:sym typeface="Georgia"/>
                        </a:defRPr>
                      </a:pPr>
                      <a:r>
                        <a:t>NH</a:t>
                      </a:r>
                      <a:r>
                        <a:rPr baseline="-25000"/>
                        <a:t>4</a:t>
                      </a:r>
                      <a:r>
                        <a:rPr baseline="30000"/>
                        <a:t>+</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10"/>
                  </a:ext>
                </a:extLst>
              </a:tr>
              <a:tr h="372800">
                <a:tc>
                  <a:txBody>
                    <a:bodyPr/>
                    <a:lstStyle/>
                    <a:p>
                      <a:pPr algn="l">
                        <a:lnSpc>
                          <a:spcPct val="115000"/>
                        </a:lnSpc>
                        <a:defRPr sz="1100">
                          <a:latin typeface="Georgia"/>
                          <a:ea typeface="Georgia"/>
                          <a:cs typeface="Georgia"/>
                          <a:sym typeface="Georgia"/>
                        </a:defRPr>
                      </a:pPr>
                      <a:r>
                        <a:t>H</a:t>
                      </a:r>
                      <a:r>
                        <a:rPr baseline="-25000"/>
                        <a:t>3</a:t>
                      </a:r>
                      <a:r>
                        <a:t>O</a:t>
                      </a:r>
                      <a:r>
                        <a:rPr baseline="30000"/>
                        <a:t>+</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11"/>
                  </a:ext>
                </a:extLst>
              </a:tr>
              <a:tr h="372800">
                <a:tc>
                  <a:txBody>
                    <a:bodyPr/>
                    <a:lstStyle/>
                    <a:p>
                      <a:pPr algn="l">
                        <a:lnSpc>
                          <a:spcPct val="115000"/>
                        </a:lnSpc>
                        <a:defRPr sz="1100">
                          <a:latin typeface="Georgia"/>
                          <a:ea typeface="Georgia"/>
                          <a:cs typeface="Georgia"/>
                          <a:sym typeface="Georgia"/>
                        </a:defRPr>
                      </a:pPr>
                      <a:r>
                        <a:t>H</a:t>
                      </a:r>
                      <a:r>
                        <a:rPr baseline="-25000"/>
                        <a:t>2</a:t>
                      </a:r>
                      <a:r>
                        <a:t>C</a:t>
                      </a:r>
                      <a:r>
                        <a:rPr baseline="-25000"/>
                        <a:t>2</a:t>
                      </a:r>
                      <a:r>
                        <a:t>HOH</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tc>
                  <a:txBody>
                    <a:bodyPr/>
                    <a:lstStyle/>
                    <a:p>
                      <a:pPr algn="l">
                        <a:lnSpc>
                          <a:spcPct val="115000"/>
                        </a:lnSpc>
                        <a:defRPr sz="1800">
                          <a:solidFill>
                            <a:srgbClr val="000000"/>
                          </a:solidFill>
                        </a:defRPr>
                      </a:pPr>
                      <a:r>
                        <a:rPr sz="1400">
                          <a:solidFill>
                            <a:srgbClr val="FFFFFF"/>
                          </a:solidFill>
                        </a:rPr>
                        <a:t> </a:t>
                      </a:r>
                    </a:p>
                  </a:txBody>
                  <a:tcPr marL="68575" marR="68575" marT="68575" marB="68575" horzOverflow="overflow">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losure: Create a diagram of the bonds and their properties"/>
          <p:cNvSpPr txBox="1">
            <a:spLocks noGrp="1"/>
          </p:cNvSpPr>
          <p:nvPr>
            <p:ph type="title"/>
          </p:nvPr>
        </p:nvSpPr>
        <p:spPr>
          <a:xfrm>
            <a:off x="311699" y="593366"/>
            <a:ext cx="8520602" cy="763501"/>
          </a:xfrm>
          <a:prstGeom prst="rect">
            <a:avLst/>
          </a:prstGeom>
        </p:spPr>
        <p:txBody>
          <a:bodyPr/>
          <a:lstStyle>
            <a:lvl1pPr defTabSz="804672">
              <a:defRPr sz="2464"/>
            </a:lvl1pPr>
          </a:lstStyle>
          <a:p>
            <a:r>
              <a:t>Closure: Create a diagram of the bonds and their properties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What is a COVALENT bond?"/>
          <p:cNvSpPr txBox="1">
            <a:spLocks noGrp="1"/>
          </p:cNvSpPr>
          <p:nvPr>
            <p:ph type="title"/>
          </p:nvPr>
        </p:nvSpPr>
        <p:spPr>
          <a:xfrm>
            <a:off x="93299" y="264375"/>
            <a:ext cx="9050702" cy="1092600"/>
          </a:xfrm>
          <a:prstGeom prst="rect">
            <a:avLst/>
          </a:prstGeom>
        </p:spPr>
        <p:txBody>
          <a:bodyPr/>
          <a:lstStyle>
            <a:lvl1pPr>
              <a:defRPr sz="3300"/>
            </a:lvl1pPr>
          </a:lstStyle>
          <a:p>
            <a:r>
              <a:t>What is a COVALENT bond?</a:t>
            </a:r>
          </a:p>
        </p:txBody>
      </p:sp>
      <p:sp>
        <p:nvSpPr>
          <p:cNvPr id="118" name="A bond between a nonmetal and nonmetal…"/>
          <p:cNvSpPr txBox="1">
            <a:spLocks noGrp="1"/>
          </p:cNvSpPr>
          <p:nvPr>
            <p:ph type="body" idx="1"/>
          </p:nvPr>
        </p:nvSpPr>
        <p:spPr>
          <a:xfrm>
            <a:off x="311699" y="979724"/>
            <a:ext cx="8520602" cy="5112001"/>
          </a:xfrm>
          <a:prstGeom prst="rect">
            <a:avLst/>
          </a:prstGeom>
        </p:spPr>
        <p:txBody>
          <a:bodyPr/>
          <a:lstStyle/>
          <a:p>
            <a:pPr marL="457200" indent="-419100">
              <a:buClr>
                <a:srgbClr val="F3F3F3"/>
              </a:buClr>
              <a:buSzPct val="100000"/>
              <a:buAutoNum type="arabicPeriod"/>
              <a:defRPr sz="3000">
                <a:solidFill>
                  <a:srgbClr val="F3F3F3"/>
                </a:solidFill>
              </a:defRPr>
            </a:pPr>
            <a:r>
              <a:t>A bond between a nonmetal and nonmetal</a:t>
            </a:r>
          </a:p>
          <a:p>
            <a:pPr marL="457200" indent="-419100">
              <a:buClr>
                <a:srgbClr val="F3F3F3"/>
              </a:buClr>
              <a:buSzPct val="100000"/>
              <a:buAutoNum type="arabicPeriod"/>
              <a:defRPr sz="3000">
                <a:solidFill>
                  <a:srgbClr val="F3F3F3"/>
                </a:solidFill>
              </a:defRPr>
            </a:pPr>
            <a:r>
              <a:t>When electrons are </a:t>
            </a:r>
            <a:r>
              <a:rPr b="1"/>
              <a:t>shared </a:t>
            </a:r>
            <a:r>
              <a:t>between atoms</a:t>
            </a:r>
          </a:p>
        </p:txBody>
      </p:sp>
      <p:pic>
        <p:nvPicPr>
          <p:cNvPr id="119" name="Image result for covalent bond" descr="Image result for covalent bond"/>
          <p:cNvPicPr>
            <a:picLocks noChangeAspect="1"/>
          </p:cNvPicPr>
          <p:nvPr/>
        </p:nvPicPr>
        <p:blipFill>
          <a:blip r:embed="rId2">
            <a:extLst/>
          </a:blip>
          <a:stretch>
            <a:fillRect/>
          </a:stretch>
        </p:blipFill>
        <p:spPr>
          <a:xfrm>
            <a:off x="3136900" y="2612575"/>
            <a:ext cx="2870200" cy="38227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p:cNvSpPr/>
          <p:nvPr/>
        </p:nvSpPr>
        <p:spPr>
          <a:xfrm>
            <a:off x="2472600" y="4023050"/>
            <a:ext cx="4836301" cy="2892601"/>
          </a:xfrm>
          <a:prstGeom prst="rect">
            <a:avLst/>
          </a:prstGeom>
          <a:solidFill>
            <a:srgbClr val="FFFFFF"/>
          </a:solidFill>
          <a:ln>
            <a:solidFill>
              <a:srgbClr val="303030"/>
            </a:solidFill>
          </a:ln>
        </p:spPr>
        <p:txBody>
          <a:bodyPr lIns="45719" rIns="45719" anchor="ctr"/>
          <a:lstStyle/>
          <a:p>
            <a:pPr>
              <a:defRPr>
                <a:solidFill>
                  <a:srgbClr val="000000"/>
                </a:solidFill>
              </a:defRPr>
            </a:pPr>
            <a:endParaRPr/>
          </a:p>
        </p:txBody>
      </p:sp>
      <p:sp>
        <p:nvSpPr>
          <p:cNvPr id="122" name="What is a COVALENT bond?"/>
          <p:cNvSpPr txBox="1">
            <a:spLocks noGrp="1"/>
          </p:cNvSpPr>
          <p:nvPr>
            <p:ph type="title"/>
          </p:nvPr>
        </p:nvSpPr>
        <p:spPr>
          <a:xfrm>
            <a:off x="93299" y="-1"/>
            <a:ext cx="9050702" cy="1356902"/>
          </a:xfrm>
          <a:prstGeom prst="rect">
            <a:avLst/>
          </a:prstGeom>
        </p:spPr>
        <p:txBody>
          <a:bodyPr/>
          <a:lstStyle>
            <a:lvl1pPr>
              <a:defRPr sz="3300"/>
            </a:lvl1pPr>
          </a:lstStyle>
          <a:p>
            <a:r>
              <a:t>What is a COVALENT bond?</a:t>
            </a:r>
          </a:p>
        </p:txBody>
      </p:sp>
      <p:sp>
        <p:nvSpPr>
          <p:cNvPr id="123" name="3. Examples:…"/>
          <p:cNvSpPr txBox="1">
            <a:spLocks noGrp="1"/>
          </p:cNvSpPr>
          <p:nvPr>
            <p:ph type="body" idx="1"/>
          </p:nvPr>
        </p:nvSpPr>
        <p:spPr>
          <a:xfrm>
            <a:off x="311699" y="606499"/>
            <a:ext cx="8520602" cy="5485202"/>
          </a:xfrm>
          <a:prstGeom prst="rect">
            <a:avLst/>
          </a:prstGeom>
        </p:spPr>
        <p:txBody>
          <a:bodyPr/>
          <a:lstStyle/>
          <a:p>
            <a:pPr>
              <a:defRPr sz="3000">
                <a:solidFill>
                  <a:srgbClr val="F3F3F3"/>
                </a:solidFill>
              </a:defRPr>
            </a:pPr>
            <a:r>
              <a:t>3. Examples:</a:t>
            </a:r>
          </a:p>
          <a:p>
            <a:pPr indent="457200">
              <a:defRPr sz="3000">
                <a:solidFill>
                  <a:srgbClr val="F3F3F3"/>
                </a:solidFill>
              </a:defRPr>
            </a:pPr>
            <a:r>
              <a:t>Nonpolar: electrons shared equally</a:t>
            </a:r>
          </a:p>
          <a:p>
            <a:pPr indent="457200">
              <a:defRPr sz="3000">
                <a:solidFill>
                  <a:srgbClr val="F3F3F3"/>
                </a:solidFill>
              </a:defRPr>
            </a:pPr>
            <a:r>
              <a:t>ex) CO</a:t>
            </a:r>
            <a:r>
              <a:rPr sz="1800">
                <a:solidFill>
                  <a:srgbClr val="ADADAD"/>
                </a:solidFill>
              </a:rPr>
              <a:t>2</a:t>
            </a:r>
          </a:p>
          <a:p>
            <a:pPr indent="457200"/>
            <a:endParaRPr sz="3000">
              <a:solidFill>
                <a:srgbClr val="F3F3F3"/>
              </a:solidFill>
            </a:endParaRPr>
          </a:p>
          <a:p>
            <a:pPr indent="457200">
              <a:defRPr sz="3000">
                <a:solidFill>
                  <a:srgbClr val="F3F3F3"/>
                </a:solidFill>
              </a:defRPr>
            </a:pPr>
            <a:r>
              <a:t>Polar: unequally shared electrons</a:t>
            </a:r>
          </a:p>
          <a:p>
            <a:pPr indent="457200">
              <a:defRPr sz="3000">
                <a:solidFill>
                  <a:srgbClr val="F3F3F3"/>
                </a:solidFill>
              </a:defRPr>
            </a:pPr>
            <a:r>
              <a:t>ex) H</a:t>
            </a:r>
            <a:r>
              <a:rPr sz="1800">
                <a:solidFill>
                  <a:srgbClr val="ADADAD"/>
                </a:solidFill>
              </a:rPr>
              <a:t>2</a:t>
            </a:r>
            <a:r>
              <a:t>O</a:t>
            </a:r>
          </a:p>
        </p:txBody>
      </p:sp>
      <p:pic>
        <p:nvPicPr>
          <p:cNvPr id="124" name="Image result for co2 atom" descr="Image result for co2 atom"/>
          <p:cNvPicPr>
            <a:picLocks noChangeAspect="1"/>
          </p:cNvPicPr>
          <p:nvPr/>
        </p:nvPicPr>
        <p:blipFill>
          <a:blip r:embed="rId2">
            <a:extLst/>
          </a:blip>
          <a:stretch>
            <a:fillRect/>
          </a:stretch>
        </p:blipFill>
        <p:spPr>
          <a:xfrm>
            <a:off x="2472600" y="1939200"/>
            <a:ext cx="4585626" cy="1586225"/>
          </a:xfrm>
          <a:prstGeom prst="rect">
            <a:avLst/>
          </a:prstGeom>
          <a:ln w="12700">
            <a:miter lim="400000"/>
          </a:ln>
        </p:spPr>
      </p:pic>
      <p:pic>
        <p:nvPicPr>
          <p:cNvPr id="125" name="Image result for h2o polar atom" descr="Image result for h2o polar atom"/>
          <p:cNvPicPr>
            <a:picLocks noChangeAspect="1"/>
          </p:cNvPicPr>
          <p:nvPr/>
        </p:nvPicPr>
        <p:blipFill>
          <a:blip r:embed="rId3">
            <a:extLst/>
          </a:blip>
          <a:stretch>
            <a:fillRect/>
          </a:stretch>
        </p:blipFill>
        <p:spPr>
          <a:xfrm>
            <a:off x="2520825" y="3939985"/>
            <a:ext cx="4836299" cy="260774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What are the properties of COVALENT bonds?"/>
          <p:cNvSpPr txBox="1">
            <a:spLocks noGrp="1"/>
          </p:cNvSpPr>
          <p:nvPr>
            <p:ph type="title"/>
          </p:nvPr>
        </p:nvSpPr>
        <p:spPr>
          <a:xfrm>
            <a:off x="93299" y="264375"/>
            <a:ext cx="9050702" cy="1092600"/>
          </a:xfrm>
          <a:prstGeom prst="rect">
            <a:avLst/>
          </a:prstGeom>
        </p:spPr>
        <p:txBody>
          <a:bodyPr>
            <a:normAutofit fontScale="90000"/>
          </a:bodyPr>
          <a:lstStyle/>
          <a:p>
            <a:pPr>
              <a:defRPr sz="3300"/>
            </a:pPr>
            <a:r>
              <a:t>What are the </a:t>
            </a:r>
            <a:r>
              <a:rPr b="1" u="sng"/>
              <a:t>properties</a:t>
            </a:r>
            <a:r>
              <a:t> of COVALENT bonds?</a:t>
            </a:r>
          </a:p>
        </p:txBody>
      </p:sp>
      <p:sp>
        <p:nvSpPr>
          <p:cNvPr id="128" name="4. Low melting points…"/>
          <p:cNvSpPr txBox="1">
            <a:spLocks noGrp="1"/>
          </p:cNvSpPr>
          <p:nvPr>
            <p:ph type="body" idx="1"/>
          </p:nvPr>
        </p:nvSpPr>
        <p:spPr>
          <a:xfrm>
            <a:off x="311699" y="979724"/>
            <a:ext cx="8520602" cy="5112001"/>
          </a:xfrm>
          <a:prstGeom prst="rect">
            <a:avLst/>
          </a:prstGeom>
        </p:spPr>
        <p:txBody>
          <a:bodyPr/>
          <a:lstStyle/>
          <a:p>
            <a:pPr>
              <a:defRPr sz="3000">
                <a:solidFill>
                  <a:srgbClr val="F3F3F3"/>
                </a:solidFill>
              </a:defRPr>
            </a:pPr>
            <a:r>
              <a:t>4. Low melting points</a:t>
            </a:r>
          </a:p>
          <a:p>
            <a:pPr>
              <a:defRPr sz="3000">
                <a:solidFill>
                  <a:srgbClr val="F3F3F3"/>
                </a:solidFill>
              </a:defRPr>
            </a:pPr>
            <a:r>
              <a:t>5. Insoluble in water (does not dissolve)</a:t>
            </a:r>
          </a:p>
          <a:p>
            <a:pPr>
              <a:defRPr sz="3000">
                <a:solidFill>
                  <a:srgbClr val="F3F3F3"/>
                </a:solidFill>
              </a:defRPr>
            </a:pPr>
            <a:r>
              <a:t>6. Usually does not conduct electricity</a:t>
            </a:r>
          </a:p>
        </p:txBody>
      </p:sp>
      <p:sp>
        <p:nvSpPr>
          <p:cNvPr id="129" name="Chemical Bonding - Ionic vs. Covalent BondsThis two minute animation describes the Octet Rule and explains the difference between ionic and covalent bonds.  Find more free tutorials, videos and readings for the science classroom at ricochetscience.com">
            <a:hlinkClick r:id="rId2"/>
          </p:cNvPr>
          <p:cNvSpPr/>
          <p:nvPr/>
        </p:nvSpPr>
        <p:spPr>
          <a:xfrm>
            <a:off x="1981200" y="2985799"/>
            <a:ext cx="5162933" cy="3872200"/>
          </a:xfrm>
          <a:prstGeom prst="rect">
            <a:avLst/>
          </a:prstGeom>
          <a:blipFill>
            <a:blip r:embed="rId3"/>
            <a:stretch>
              <a:fillRect/>
            </a:stretch>
          </a:blipFill>
          <a:ln w="12700">
            <a:miter lim="400000"/>
          </a:ln>
        </p:spPr>
        <p:txBody>
          <a:bodyPr lIns="45719" rIns="45719"/>
          <a:lstStyle/>
          <a:p>
            <a:pPr>
              <a:defRPr>
                <a:solidFill>
                  <a:srgbClr val="000000"/>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What are the properties of IONIC bonds?"/>
          <p:cNvSpPr txBox="1">
            <a:spLocks noGrp="1"/>
          </p:cNvSpPr>
          <p:nvPr>
            <p:ph type="title"/>
          </p:nvPr>
        </p:nvSpPr>
        <p:spPr>
          <a:xfrm>
            <a:off x="93299" y="264375"/>
            <a:ext cx="9050702" cy="1092600"/>
          </a:xfrm>
          <a:prstGeom prst="rect">
            <a:avLst/>
          </a:prstGeom>
        </p:spPr>
        <p:txBody>
          <a:bodyPr/>
          <a:lstStyle>
            <a:lvl1pPr>
              <a:defRPr sz="3600"/>
            </a:lvl1pPr>
          </a:lstStyle>
          <a:p>
            <a:r>
              <a:t>What are the properties of IONIC bonds?</a:t>
            </a:r>
          </a:p>
        </p:txBody>
      </p:sp>
      <p:sp>
        <p:nvSpPr>
          <p:cNvPr id="132" name="Between a metal and nonmetal…"/>
          <p:cNvSpPr txBox="1">
            <a:spLocks noGrp="1"/>
          </p:cNvSpPr>
          <p:nvPr>
            <p:ph type="body" idx="1"/>
          </p:nvPr>
        </p:nvSpPr>
        <p:spPr>
          <a:xfrm>
            <a:off x="311699" y="979724"/>
            <a:ext cx="8520602" cy="5112001"/>
          </a:xfrm>
          <a:prstGeom prst="rect">
            <a:avLst/>
          </a:prstGeom>
        </p:spPr>
        <p:txBody>
          <a:bodyPr/>
          <a:lstStyle/>
          <a:p>
            <a:pPr marL="457200" indent="-419100">
              <a:buClr>
                <a:srgbClr val="F3F3F3"/>
              </a:buClr>
              <a:buSzPct val="100000"/>
              <a:buAutoNum type="arabicPeriod"/>
              <a:defRPr sz="3000">
                <a:solidFill>
                  <a:srgbClr val="F3F3F3"/>
                </a:solidFill>
              </a:defRPr>
            </a:pPr>
            <a:r>
              <a:t>Between a metal and nonmetal</a:t>
            </a:r>
          </a:p>
          <a:p>
            <a:pPr marL="457200" indent="-419100">
              <a:buClr>
                <a:srgbClr val="F3F3F3"/>
              </a:buClr>
              <a:buSzPct val="100000"/>
              <a:buAutoNum type="arabicPeriod"/>
              <a:defRPr sz="3000">
                <a:solidFill>
                  <a:srgbClr val="F3F3F3"/>
                </a:solidFill>
              </a:defRPr>
            </a:pPr>
            <a:r>
              <a:t>Electrons are transferred from one element to another</a:t>
            </a:r>
          </a:p>
        </p:txBody>
      </p:sp>
      <p:pic>
        <p:nvPicPr>
          <p:cNvPr id="133" name="Image result for ionic bond transfer" descr="Image result for ionic bond transfer"/>
          <p:cNvPicPr>
            <a:picLocks/>
          </p:cNvPicPr>
          <p:nvPr/>
        </p:nvPicPr>
        <p:blipFill>
          <a:blip r:embed="rId2">
            <a:extLst/>
          </a:blip>
          <a:stretch>
            <a:fillRect/>
          </a:stretch>
        </p:blipFill>
        <p:spPr>
          <a:xfrm>
            <a:off x="1016000" y="2814725"/>
            <a:ext cx="7112000" cy="31115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hat are the properties of IONIC bonds?"/>
          <p:cNvSpPr txBox="1">
            <a:spLocks noGrp="1"/>
          </p:cNvSpPr>
          <p:nvPr>
            <p:ph type="title"/>
          </p:nvPr>
        </p:nvSpPr>
        <p:spPr>
          <a:xfrm>
            <a:off x="93299" y="264375"/>
            <a:ext cx="9050702" cy="1092600"/>
          </a:xfrm>
          <a:prstGeom prst="rect">
            <a:avLst/>
          </a:prstGeom>
        </p:spPr>
        <p:txBody>
          <a:bodyPr/>
          <a:lstStyle>
            <a:lvl1pPr>
              <a:defRPr sz="3600"/>
            </a:lvl1pPr>
          </a:lstStyle>
          <a:p>
            <a:r>
              <a:t>What are the properties of IONIC bonds?</a:t>
            </a:r>
          </a:p>
        </p:txBody>
      </p:sp>
      <p:sp>
        <p:nvSpPr>
          <p:cNvPr id="136" name="3. Examples: CaCl2, MgO, FeO"/>
          <p:cNvSpPr txBox="1">
            <a:spLocks noGrp="1"/>
          </p:cNvSpPr>
          <p:nvPr>
            <p:ph type="body" idx="1"/>
          </p:nvPr>
        </p:nvSpPr>
        <p:spPr>
          <a:xfrm>
            <a:off x="311699" y="979724"/>
            <a:ext cx="8520602" cy="5112001"/>
          </a:xfrm>
          <a:prstGeom prst="rect">
            <a:avLst/>
          </a:prstGeom>
        </p:spPr>
        <p:txBody>
          <a:bodyPr/>
          <a:lstStyle/>
          <a:p>
            <a:pPr>
              <a:defRPr sz="3000">
                <a:solidFill>
                  <a:srgbClr val="F3F3F3"/>
                </a:solidFill>
              </a:defRPr>
            </a:pPr>
            <a:r>
              <a:t>3. Examples: CaCl</a:t>
            </a:r>
            <a:r>
              <a:rPr sz="1800">
                <a:solidFill>
                  <a:srgbClr val="ADADAD"/>
                </a:solidFill>
              </a:rPr>
              <a:t>2</a:t>
            </a:r>
            <a:r>
              <a:t>, MgO, FeO</a:t>
            </a:r>
          </a:p>
        </p:txBody>
      </p:sp>
      <p:pic>
        <p:nvPicPr>
          <p:cNvPr id="137" name="Image result for cacl2" descr="Image result for cacl2"/>
          <p:cNvPicPr>
            <a:picLocks noChangeAspect="1"/>
          </p:cNvPicPr>
          <p:nvPr/>
        </p:nvPicPr>
        <p:blipFill>
          <a:blip r:embed="rId2">
            <a:extLst/>
          </a:blip>
          <a:stretch>
            <a:fillRect/>
          </a:stretch>
        </p:blipFill>
        <p:spPr>
          <a:xfrm>
            <a:off x="886399" y="4243875"/>
            <a:ext cx="2466976" cy="1847851"/>
          </a:xfrm>
          <a:prstGeom prst="rect">
            <a:avLst/>
          </a:prstGeom>
          <a:ln w="12700">
            <a:miter lim="400000"/>
          </a:ln>
        </p:spPr>
      </p:pic>
      <p:pic>
        <p:nvPicPr>
          <p:cNvPr id="138" name="Image result for magnesium oxide" descr="Image result for magnesium oxide"/>
          <p:cNvPicPr>
            <a:picLocks noChangeAspect="1"/>
          </p:cNvPicPr>
          <p:nvPr/>
        </p:nvPicPr>
        <p:blipFill>
          <a:blip r:embed="rId3">
            <a:extLst/>
          </a:blip>
          <a:stretch>
            <a:fillRect/>
          </a:stretch>
        </p:blipFill>
        <p:spPr>
          <a:xfrm>
            <a:off x="2995700" y="2457075"/>
            <a:ext cx="3089476" cy="2317101"/>
          </a:xfrm>
          <a:prstGeom prst="rect">
            <a:avLst/>
          </a:prstGeom>
          <a:ln w="12700">
            <a:miter lim="400000"/>
          </a:ln>
        </p:spPr>
      </p:pic>
      <p:pic>
        <p:nvPicPr>
          <p:cNvPr id="139" name="Image result for iron oxide" descr="Image result for iron oxide"/>
          <p:cNvPicPr>
            <a:picLocks noChangeAspect="1"/>
          </p:cNvPicPr>
          <p:nvPr/>
        </p:nvPicPr>
        <p:blipFill>
          <a:blip r:embed="rId4">
            <a:extLst/>
          </a:blip>
          <a:stretch>
            <a:fillRect/>
          </a:stretch>
        </p:blipFill>
        <p:spPr>
          <a:xfrm>
            <a:off x="6018250" y="4243875"/>
            <a:ext cx="2192700" cy="205565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What are the properties of IONIC bonds?"/>
          <p:cNvSpPr txBox="1">
            <a:spLocks noGrp="1"/>
          </p:cNvSpPr>
          <p:nvPr>
            <p:ph type="title"/>
          </p:nvPr>
        </p:nvSpPr>
        <p:spPr>
          <a:xfrm>
            <a:off x="93299" y="264375"/>
            <a:ext cx="9050702" cy="1092600"/>
          </a:xfrm>
          <a:prstGeom prst="rect">
            <a:avLst/>
          </a:prstGeom>
        </p:spPr>
        <p:txBody>
          <a:bodyPr/>
          <a:lstStyle>
            <a:lvl1pPr>
              <a:defRPr sz="3600"/>
            </a:lvl1pPr>
          </a:lstStyle>
          <a:p>
            <a:r>
              <a:t>What are the properties of IONIC bonds?</a:t>
            </a:r>
          </a:p>
        </p:txBody>
      </p:sp>
      <p:sp>
        <p:nvSpPr>
          <p:cNvPr id="142" name="4. High melting points…"/>
          <p:cNvSpPr txBox="1">
            <a:spLocks noGrp="1"/>
          </p:cNvSpPr>
          <p:nvPr>
            <p:ph type="body" idx="1"/>
          </p:nvPr>
        </p:nvSpPr>
        <p:spPr>
          <a:xfrm>
            <a:off x="311699" y="979724"/>
            <a:ext cx="8520602" cy="5112001"/>
          </a:xfrm>
          <a:prstGeom prst="rect">
            <a:avLst/>
          </a:prstGeom>
        </p:spPr>
        <p:txBody>
          <a:bodyPr/>
          <a:lstStyle/>
          <a:p>
            <a:pPr>
              <a:defRPr sz="3000">
                <a:solidFill>
                  <a:srgbClr val="F3F3F3"/>
                </a:solidFill>
              </a:defRPr>
            </a:pPr>
            <a:r>
              <a:t>4. High melting points</a:t>
            </a:r>
          </a:p>
          <a:p>
            <a:pPr>
              <a:defRPr sz="3000">
                <a:solidFill>
                  <a:srgbClr val="F3F3F3"/>
                </a:solidFill>
              </a:defRPr>
            </a:pPr>
            <a:r>
              <a:t>5. Soluble in water</a:t>
            </a:r>
          </a:p>
          <a:p>
            <a:pPr>
              <a:defRPr sz="3000">
                <a:solidFill>
                  <a:srgbClr val="F3F3F3"/>
                </a:solidFill>
              </a:defRPr>
            </a:pPr>
            <a:r>
              <a:t>6. Conducts electricity</a:t>
            </a:r>
          </a:p>
          <a:p>
            <a:endParaRPr sz="3000">
              <a:solidFill>
                <a:srgbClr val="F3F3F3"/>
              </a:solidFill>
            </a:endParaRPr>
          </a:p>
          <a:p>
            <a:endParaRPr sz="3000">
              <a:solidFill>
                <a:srgbClr val="F3F3F3"/>
              </a:solidFill>
            </a:endParaRPr>
          </a:p>
          <a:p>
            <a:pPr>
              <a:defRPr sz="3000" u="sng">
                <a:solidFill>
                  <a:schemeClr val="accent5"/>
                </a:solidFill>
              </a:defRPr>
            </a:pPr>
            <a:r>
              <a:rPr>
                <a:uFill>
                  <a:solidFill>
                    <a:schemeClr val="accent5"/>
                  </a:solidFill>
                </a:uFill>
                <a:hlinkClick r:id="rId2"/>
              </a:rPr>
              <a:t>Link</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What are the properties of METALLIC bonds?"/>
          <p:cNvSpPr txBox="1">
            <a:spLocks noGrp="1"/>
          </p:cNvSpPr>
          <p:nvPr>
            <p:ph type="title"/>
          </p:nvPr>
        </p:nvSpPr>
        <p:spPr>
          <a:xfrm>
            <a:off x="93299" y="264375"/>
            <a:ext cx="9050702" cy="1092600"/>
          </a:xfrm>
          <a:prstGeom prst="rect">
            <a:avLst/>
          </a:prstGeom>
        </p:spPr>
        <p:txBody>
          <a:bodyPr/>
          <a:lstStyle>
            <a:lvl1pPr defTabSz="868680">
              <a:defRPr sz="3420"/>
            </a:lvl1pPr>
          </a:lstStyle>
          <a:p>
            <a:r>
              <a:t>What are the properties of METALLIC bonds?</a:t>
            </a:r>
          </a:p>
        </p:txBody>
      </p:sp>
      <p:sp>
        <p:nvSpPr>
          <p:cNvPr id="145" name="Between a metal and metal…"/>
          <p:cNvSpPr txBox="1">
            <a:spLocks noGrp="1"/>
          </p:cNvSpPr>
          <p:nvPr>
            <p:ph type="body" idx="1"/>
          </p:nvPr>
        </p:nvSpPr>
        <p:spPr>
          <a:xfrm>
            <a:off x="311699" y="1356974"/>
            <a:ext cx="8520602" cy="4734902"/>
          </a:xfrm>
          <a:prstGeom prst="rect">
            <a:avLst/>
          </a:prstGeom>
        </p:spPr>
        <p:txBody>
          <a:bodyPr/>
          <a:lstStyle/>
          <a:p>
            <a:pPr marL="457200" indent="-419100">
              <a:buClr>
                <a:srgbClr val="F3F3F3"/>
              </a:buClr>
              <a:buSzPct val="100000"/>
              <a:buAutoNum type="arabicPeriod"/>
              <a:defRPr sz="3000">
                <a:solidFill>
                  <a:srgbClr val="F3F3F3"/>
                </a:solidFill>
              </a:defRPr>
            </a:pPr>
            <a:r>
              <a:t>Between a metal and metal</a:t>
            </a:r>
          </a:p>
          <a:p>
            <a:pPr marL="457200" indent="-419100">
              <a:buClr>
                <a:srgbClr val="F3F3F3"/>
              </a:buClr>
              <a:buSzPct val="100000"/>
              <a:buAutoNum type="arabicPeriod"/>
              <a:defRPr sz="3000">
                <a:solidFill>
                  <a:srgbClr val="F3F3F3"/>
                </a:solidFill>
              </a:defRPr>
            </a:pPr>
            <a:r>
              <a:t>Electrons are shared between all connected elements (not just between two atoms)</a:t>
            </a:r>
          </a:p>
          <a:p>
            <a:pPr marL="914400" lvl="1" indent="-419100">
              <a:buClr>
                <a:srgbClr val="F3F3F3"/>
              </a:buClr>
              <a:buSzPct val="100000"/>
              <a:buAutoNum type="alphaLcPeriod"/>
              <a:defRPr sz="3000">
                <a:solidFill>
                  <a:srgbClr val="F3F3F3"/>
                </a:solidFill>
              </a:defRPr>
            </a:pPr>
            <a:r>
              <a:t>Called a “sea of electrons”</a:t>
            </a:r>
          </a:p>
        </p:txBody>
      </p:sp>
      <p:pic>
        <p:nvPicPr>
          <p:cNvPr id="146" name="Image result for sea of electrons" descr="Image result for sea of electrons"/>
          <p:cNvPicPr>
            <a:picLocks noChangeAspect="1"/>
          </p:cNvPicPr>
          <p:nvPr/>
        </p:nvPicPr>
        <p:blipFill>
          <a:blip r:embed="rId2">
            <a:extLst/>
          </a:blip>
          <a:stretch>
            <a:fillRect/>
          </a:stretch>
        </p:blipFill>
        <p:spPr>
          <a:xfrm>
            <a:off x="3168355" y="3974381"/>
            <a:ext cx="4653820" cy="285744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What are the properties of METALLIC bonds?"/>
          <p:cNvSpPr txBox="1">
            <a:spLocks noGrp="1"/>
          </p:cNvSpPr>
          <p:nvPr>
            <p:ph type="title"/>
          </p:nvPr>
        </p:nvSpPr>
        <p:spPr>
          <a:xfrm>
            <a:off x="93299" y="264375"/>
            <a:ext cx="9050702" cy="1092600"/>
          </a:xfrm>
          <a:prstGeom prst="rect">
            <a:avLst/>
          </a:prstGeom>
        </p:spPr>
        <p:txBody>
          <a:bodyPr/>
          <a:lstStyle>
            <a:lvl1pPr defTabSz="868680">
              <a:defRPr sz="3420"/>
            </a:lvl1pPr>
          </a:lstStyle>
          <a:p>
            <a:r>
              <a:t>What are the properties of METALLIC bonds?</a:t>
            </a:r>
          </a:p>
        </p:txBody>
      </p:sp>
      <p:sp>
        <p:nvSpPr>
          <p:cNvPr id="149" name="3. Examples: Copper wire: Cu-Cu, Bronze: Cu-Sn"/>
          <p:cNvSpPr txBox="1">
            <a:spLocks noGrp="1"/>
          </p:cNvSpPr>
          <p:nvPr>
            <p:ph type="body" idx="1"/>
          </p:nvPr>
        </p:nvSpPr>
        <p:spPr>
          <a:xfrm>
            <a:off x="311699" y="1356974"/>
            <a:ext cx="8630102" cy="4734602"/>
          </a:xfrm>
          <a:prstGeom prst="rect">
            <a:avLst/>
          </a:prstGeom>
        </p:spPr>
        <p:txBody>
          <a:bodyPr/>
          <a:lstStyle>
            <a:lvl1pPr>
              <a:defRPr sz="3000">
                <a:solidFill>
                  <a:srgbClr val="F3F3F3"/>
                </a:solidFill>
              </a:defRPr>
            </a:lvl1pPr>
          </a:lstStyle>
          <a:p>
            <a:r>
              <a:t>3. Examples: Copper wire: Cu-Cu, Bronze: Cu-Sn</a:t>
            </a:r>
          </a:p>
        </p:txBody>
      </p:sp>
      <p:pic>
        <p:nvPicPr>
          <p:cNvPr id="150" name="Electron Sea Model&#10;&#10;Electron Sea Model" descr="Electron Sea ModelElectron Sea Model"/>
          <p:cNvPicPr>
            <a:picLocks noChangeAspect="1"/>
          </p:cNvPicPr>
          <p:nvPr/>
        </p:nvPicPr>
        <p:blipFill>
          <a:blip r:embed="rId2">
            <a:extLst/>
          </a:blip>
          <a:stretch>
            <a:fillRect/>
          </a:stretch>
        </p:blipFill>
        <p:spPr>
          <a:xfrm>
            <a:off x="2181000" y="3063549"/>
            <a:ext cx="4729675" cy="326182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imple-dark-2">
  <a:themeElements>
    <a:clrScheme name="simple-dark-2">
      <a:dk1>
        <a:srgbClr val="212121"/>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imple-dark-2">
      <a:majorFont>
        <a:latin typeface="Helvetica Neue"/>
        <a:ea typeface="Helvetica Neue"/>
        <a:cs typeface="Helvetica Neue"/>
      </a:majorFont>
      <a:minorFont>
        <a:latin typeface="Helvetica"/>
        <a:ea typeface="Helvetica"/>
        <a:cs typeface="Helvetica"/>
      </a:minorFont>
    </a:fontScheme>
    <a:fmtScheme name="simple-dark-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dark-2">
  <a:themeElements>
    <a:clrScheme name="simple-dark-2">
      <a:dk1>
        <a:srgbClr val="000000"/>
      </a:dk1>
      <a:lt1>
        <a:srgbClr val="FFFFFF"/>
      </a:lt1>
      <a:dk2>
        <a:srgbClr val="A7A7A7"/>
      </a:dk2>
      <a:lt2>
        <a:srgbClr val="535353"/>
      </a:lt2>
      <a:accent1>
        <a:srgbClr val="009688"/>
      </a:accent1>
      <a:accent2>
        <a:srgbClr val="EEEEEE"/>
      </a:accent2>
      <a:accent3>
        <a:srgbClr val="78909C"/>
      </a:accent3>
      <a:accent4>
        <a:srgbClr val="FFAB40"/>
      </a:accent4>
      <a:accent5>
        <a:srgbClr val="4DD0E1"/>
      </a:accent5>
      <a:accent6>
        <a:srgbClr val="EEFF41"/>
      </a:accent6>
      <a:hlink>
        <a:srgbClr val="0000FF"/>
      </a:hlink>
      <a:folHlink>
        <a:srgbClr val="FF00FF"/>
      </a:folHlink>
    </a:clrScheme>
    <a:fontScheme name="simple-dark-2">
      <a:majorFont>
        <a:latin typeface="Helvetica Neue"/>
        <a:ea typeface="Helvetica Neue"/>
        <a:cs typeface="Helvetica Neue"/>
      </a:majorFont>
      <a:minorFont>
        <a:latin typeface="Helvetica"/>
        <a:ea typeface="Helvetica"/>
        <a:cs typeface="Helvetica"/>
      </a:minorFont>
    </a:fontScheme>
    <a:fmtScheme name="simple-dark-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212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On-screen Show (4:3)</PresentationFormat>
  <Paragraphs>100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Helvetica Neue</vt:lpstr>
      <vt:lpstr>simple-dark-2</vt:lpstr>
      <vt:lpstr>Properties of Major Bond Types</vt:lpstr>
      <vt:lpstr>What is a COVALENT bond?</vt:lpstr>
      <vt:lpstr>What is a COVALENT bond?</vt:lpstr>
      <vt:lpstr>What are the properties of COVALENT bonds?</vt:lpstr>
      <vt:lpstr>What are the properties of IONIC bonds?</vt:lpstr>
      <vt:lpstr>What are the properties of IONIC bonds?</vt:lpstr>
      <vt:lpstr>What are the properties of IONIC bonds?</vt:lpstr>
      <vt:lpstr>What are the properties of METALLIC bonds?</vt:lpstr>
      <vt:lpstr>What are the properties of METALLIC bonds?</vt:lpstr>
      <vt:lpstr>What are the properties of METALLIC bonds?</vt:lpstr>
      <vt:lpstr>How do you determine the type of bond?</vt:lpstr>
      <vt:lpstr>4. How do we find data on specific elements?</vt:lpstr>
      <vt:lpstr>Closure: Create a diagram of the bonds and their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Major Bond Types</dc:title>
  <dc:creator>Keenan, Christopher</dc:creator>
  <cp:lastModifiedBy>Keenan, Christopher</cp:lastModifiedBy>
  <cp:revision>1</cp:revision>
  <dcterms:modified xsi:type="dcterms:W3CDTF">2020-01-27T19:42:37Z</dcterms:modified>
</cp:coreProperties>
</file>